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1" r:id="rId4"/>
    <p:sldId id="259" r:id="rId5"/>
    <p:sldId id="260" r:id="rId6"/>
    <p:sldId id="265" r:id="rId7"/>
    <p:sldId id="262" r:id="rId8"/>
    <p:sldId id="267" r:id="rId9"/>
    <p:sldId id="268" r:id="rId10"/>
    <p:sldId id="269" r:id="rId11"/>
    <p:sldId id="270" r:id="rId12"/>
    <p:sldId id="263" r:id="rId13"/>
    <p:sldId id="264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5B9BD5"/>
    <a:srgbClr val="009900"/>
    <a:srgbClr val="33CC33"/>
    <a:srgbClr val="FFC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vidata\District_Info\Annual%20Reports\Fall%20of%202021\Annual%20Report%20Inpu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rling\AppData\Roaming\Microsoft\Excel\Annual%20Report%20Inputs%20(version%202)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idata\District_Info\Annual%20Reports\Fall%20of%202021\Annual%20Report%20Input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rling\AppData\Roaming\Microsoft\Excel\Annual%20Report%20Inputs%20(version%202).xlsb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vidata\District_Info\Annual%20Reports\Fall%20of%202021\How%20we%20spend%20gen%20fund%20dollars%20fy21%20don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Open Enrollment In vs. Out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Open Enrollment/Tuition In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Sheet1!$A$3:$A$14</c:f>
              <c:strCache>
                <c:ptCount val="12"/>
                <c:pt idx="0">
                  <c:v>FY2012</c:v>
                </c:pt>
                <c:pt idx="1">
                  <c:v>FY2013</c:v>
                </c:pt>
                <c:pt idx="2">
                  <c:v>FY2014</c:v>
                </c:pt>
                <c:pt idx="3">
                  <c:v>FY2015</c:v>
                </c:pt>
                <c:pt idx="4">
                  <c:v>FY2016</c:v>
                </c:pt>
                <c:pt idx="5">
                  <c:v>FY2017</c:v>
                </c:pt>
                <c:pt idx="6">
                  <c:v>FY2018</c:v>
                </c:pt>
                <c:pt idx="7">
                  <c:v>FY2019</c:v>
                </c:pt>
                <c:pt idx="8">
                  <c:v>FY2020</c:v>
                </c:pt>
                <c:pt idx="9">
                  <c:v>FY2021</c:v>
                </c:pt>
                <c:pt idx="10">
                  <c:v>FY2022</c:v>
                </c:pt>
                <c:pt idx="11">
                  <c:v>FY2023</c:v>
                </c:pt>
              </c:strCache>
            </c:str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169.1</c:v>
                </c:pt>
                <c:pt idx="1">
                  <c:v>159</c:v>
                </c:pt>
                <c:pt idx="2">
                  <c:v>160</c:v>
                </c:pt>
                <c:pt idx="3">
                  <c:v>159</c:v>
                </c:pt>
                <c:pt idx="4">
                  <c:v>157.5</c:v>
                </c:pt>
                <c:pt idx="5">
                  <c:v>139.80000000000001</c:v>
                </c:pt>
                <c:pt idx="6">
                  <c:v>134.4</c:v>
                </c:pt>
                <c:pt idx="7">
                  <c:v>121.7</c:v>
                </c:pt>
                <c:pt idx="8">
                  <c:v>132.80000000000001</c:v>
                </c:pt>
                <c:pt idx="9">
                  <c:v>133.4</c:v>
                </c:pt>
                <c:pt idx="10">
                  <c:v>124.4</c:v>
                </c:pt>
                <c:pt idx="11">
                  <c:v>107.4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77-47D1-A053-5F7B0B3CD6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Open Enrollment/Tuition Out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Sheet1!$A$3:$A$14</c:f>
              <c:strCache>
                <c:ptCount val="12"/>
                <c:pt idx="0">
                  <c:v>FY2012</c:v>
                </c:pt>
                <c:pt idx="1">
                  <c:v>FY2013</c:v>
                </c:pt>
                <c:pt idx="2">
                  <c:v>FY2014</c:v>
                </c:pt>
                <c:pt idx="3">
                  <c:v>FY2015</c:v>
                </c:pt>
                <c:pt idx="4">
                  <c:v>FY2016</c:v>
                </c:pt>
                <c:pt idx="5">
                  <c:v>FY2017</c:v>
                </c:pt>
                <c:pt idx="6">
                  <c:v>FY2018</c:v>
                </c:pt>
                <c:pt idx="7">
                  <c:v>FY2019</c:v>
                </c:pt>
                <c:pt idx="8">
                  <c:v>FY2020</c:v>
                </c:pt>
                <c:pt idx="9">
                  <c:v>FY2021</c:v>
                </c:pt>
                <c:pt idx="10">
                  <c:v>FY2022</c:v>
                </c:pt>
                <c:pt idx="11">
                  <c:v>FY2023</c:v>
                </c:pt>
              </c:strCache>
            </c:str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48</c:v>
                </c:pt>
                <c:pt idx="1">
                  <c:v>49</c:v>
                </c:pt>
                <c:pt idx="2">
                  <c:v>41</c:v>
                </c:pt>
                <c:pt idx="3">
                  <c:v>43</c:v>
                </c:pt>
                <c:pt idx="4">
                  <c:v>45.4</c:v>
                </c:pt>
                <c:pt idx="5">
                  <c:v>53.2</c:v>
                </c:pt>
                <c:pt idx="6">
                  <c:v>55</c:v>
                </c:pt>
                <c:pt idx="7">
                  <c:v>48.1</c:v>
                </c:pt>
                <c:pt idx="8">
                  <c:v>46.2</c:v>
                </c:pt>
                <c:pt idx="9">
                  <c:v>43.1</c:v>
                </c:pt>
                <c:pt idx="10">
                  <c:v>41.1</c:v>
                </c:pt>
                <c:pt idx="1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77-47D1-A053-5F7B0B3CD6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452551824"/>
        <c:axId val="452552808"/>
      </c:barChart>
      <c:catAx>
        <c:axId val="45255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552808"/>
        <c:crosses val="autoZero"/>
        <c:auto val="1"/>
        <c:lblAlgn val="ctr"/>
        <c:lblOffset val="100"/>
        <c:noMultiLvlLbl val="0"/>
      </c:catAx>
      <c:valAx>
        <c:axId val="452552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55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58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'Where Gen Fd Money Comes From'!$B$1</c:f>
              <c:strCache>
                <c:ptCount val="1"/>
                <c:pt idx="0">
                  <c:v>Percent of Total General Fund Revenues FY22</c:v>
                </c:pt>
              </c:strCache>
            </c:strRef>
          </c:tx>
          <c:dPt>
            <c:idx val="0"/>
            <c:bubble3D val="0"/>
            <c:spPr>
              <a:solidFill>
                <a:srgbClr val="5B9BD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1-ED50-4D7D-A5B5-DA1DDDCB8748}"/>
              </c:ext>
            </c:extLst>
          </c:dPt>
          <c:dPt>
            <c:idx val="1"/>
            <c:bubble3D val="0"/>
            <c:spPr>
              <a:solidFill>
                <a:srgbClr val="CC66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3-ED50-4D7D-A5B5-DA1DDDCB874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5-ED50-4D7D-A5B5-DA1DDDCB874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7-ED50-4D7D-A5B5-DA1DDDCB87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267E30A-EA0D-4746-9133-C9E0826973C9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E7E63E3F-70A3-4322-AFC3-9EB5FA3D036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50-4D7D-A5B5-DA1DDDCB87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7FCA6E-6181-43DF-A934-725C4CEAFD3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F39C74B7-4DB1-4D1D-9B5B-0D578F97EA6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50-4D7D-A5B5-DA1DDDCB8748}"/>
                </c:ext>
              </c:extLst>
            </c:dLbl>
            <c:dLbl>
              <c:idx val="2"/>
              <c:layout>
                <c:manualLayout>
                  <c:x val="-0.10243702282677791"/>
                  <c:y val="0"/>
                </c:manualLayout>
              </c:layout>
              <c:tx>
                <c:rich>
                  <a:bodyPr/>
                  <a:lstStyle/>
                  <a:p>
                    <a:fld id="{078341C3-6C82-4CA1-BD4B-1DBB18E0520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81609589-D1CC-4859-A2ED-750515EB85B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D50-4D7D-A5B5-DA1DDDCB8748}"/>
                </c:ext>
              </c:extLst>
            </c:dLbl>
            <c:dLbl>
              <c:idx val="3"/>
              <c:layout>
                <c:manualLayout>
                  <c:x val="8.7567132416439153E-2"/>
                  <c:y val="0"/>
                </c:manualLayout>
              </c:layout>
              <c:tx>
                <c:rich>
                  <a:bodyPr/>
                  <a:lstStyle/>
                  <a:p>
                    <a:fld id="{BEBC8248-6AFE-4AB3-A4E0-141EEEF10424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26B6F8DA-C58D-4892-B1D3-816FC0287C0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D50-4D7D-A5B5-DA1DDDCB874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'Where Gen Fd Money Comes From'!$A$2:$A$5</c:f>
              <c:strCache>
                <c:ptCount val="4"/>
                <c:pt idx="0">
                  <c:v>Local Sources</c:v>
                </c:pt>
                <c:pt idx="1">
                  <c:v>State Source</c:v>
                </c:pt>
                <c:pt idx="2">
                  <c:v>Federal Sources</c:v>
                </c:pt>
                <c:pt idx="3">
                  <c:v>Other Sources</c:v>
                </c:pt>
              </c:strCache>
            </c:strRef>
          </c:cat>
          <c:val>
            <c:numRef>
              <c:f>'Where Gen Fd Money Comes From'!$B$2:$B$5</c:f>
              <c:numCache>
                <c:formatCode>0.00%</c:formatCode>
                <c:ptCount val="4"/>
                <c:pt idx="0">
                  <c:v>0.41699504425354572</c:v>
                </c:pt>
                <c:pt idx="1">
                  <c:v>0.49875608103151231</c:v>
                </c:pt>
                <c:pt idx="2">
                  <c:v>8.4204383632064561E-2</c:v>
                </c:pt>
                <c:pt idx="3">
                  <c:v>4.4491082877407463E-5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50-4D7D-A5B5-DA1DDDCB8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Middle School Extra-Curricular Participation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'Act Part.'!$J$1</c:f>
              <c:strCache>
                <c:ptCount val="1"/>
                <c:pt idx="0">
                  <c:v>MS Students in Extra Curriculars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'Act Part.'!$H$3:$H$8</c:f>
              <c:strCache>
                <c:ptCount val="6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</c:strCache>
            </c:strRef>
          </c:cat>
          <c:val>
            <c:numRef>
              <c:f>'Act Part.'!$J$3:$J$8</c:f>
              <c:numCache>
                <c:formatCode>General</c:formatCode>
                <c:ptCount val="6"/>
                <c:pt idx="0">
                  <c:v>346</c:v>
                </c:pt>
                <c:pt idx="1">
                  <c:v>323</c:v>
                </c:pt>
                <c:pt idx="2">
                  <c:v>298</c:v>
                </c:pt>
                <c:pt idx="3">
                  <c:v>303</c:v>
                </c:pt>
                <c:pt idx="4">
                  <c:v>263</c:v>
                </c:pt>
                <c:pt idx="5">
                  <c:v>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FD-4133-A141-1A4FF8C0ABA3}"/>
            </c:ext>
          </c:extLst>
        </c:ser>
        <c:ser>
          <c:idx val="1"/>
          <c:order val="1"/>
          <c:tx>
            <c:strRef>
              <c:f>'Act Part.'!$K$1</c:f>
              <c:strCache>
                <c:ptCount val="1"/>
                <c:pt idx="0">
                  <c:v>Total MS Students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'Act Part.'!$H$3:$H$8</c:f>
              <c:strCache>
                <c:ptCount val="6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</c:strCache>
            </c:strRef>
          </c:cat>
          <c:val>
            <c:numRef>
              <c:f>'Act Part.'!$K$3:$K$8</c:f>
              <c:numCache>
                <c:formatCode>General</c:formatCode>
                <c:ptCount val="6"/>
                <c:pt idx="0">
                  <c:v>32</c:v>
                </c:pt>
                <c:pt idx="1">
                  <c:v>35</c:v>
                </c:pt>
                <c:pt idx="2">
                  <c:v>62</c:v>
                </c:pt>
                <c:pt idx="3">
                  <c:v>58</c:v>
                </c:pt>
                <c:pt idx="4">
                  <c:v>89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FD-4133-A141-1A4FF8C0A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502531216"/>
        <c:axId val="502538104"/>
      </c:barChart>
      <c:catAx>
        <c:axId val="50253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538104"/>
        <c:crosses val="autoZero"/>
        <c:auto val="1"/>
        <c:lblAlgn val="ctr"/>
        <c:lblOffset val="100"/>
        <c:noMultiLvlLbl val="0"/>
      </c:catAx>
      <c:valAx>
        <c:axId val="502538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53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58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High School Extra-Curricular Participation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'Act Part.'!$C$1</c:f>
              <c:strCache>
                <c:ptCount val="1"/>
                <c:pt idx="0">
                  <c:v>HS Students in Extra Curriculars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'Act Part.'!$A$3:$A$8</c:f>
              <c:strCache>
                <c:ptCount val="6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</c:strCache>
            </c:strRef>
          </c:cat>
          <c:val>
            <c:numRef>
              <c:f>'Act Part.'!$C$3:$C$8</c:f>
              <c:numCache>
                <c:formatCode>General</c:formatCode>
                <c:ptCount val="6"/>
                <c:pt idx="0">
                  <c:v>439</c:v>
                </c:pt>
                <c:pt idx="1">
                  <c:v>454</c:v>
                </c:pt>
                <c:pt idx="2">
                  <c:v>439</c:v>
                </c:pt>
                <c:pt idx="3">
                  <c:v>435</c:v>
                </c:pt>
                <c:pt idx="4">
                  <c:v>453</c:v>
                </c:pt>
                <c:pt idx="5">
                  <c:v>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5C-49E3-9719-E1481803A22E}"/>
            </c:ext>
          </c:extLst>
        </c:ser>
        <c:ser>
          <c:idx val="1"/>
          <c:order val="1"/>
          <c:tx>
            <c:strRef>
              <c:f>'Act Part.'!$D$1</c:f>
              <c:strCache>
                <c:ptCount val="1"/>
                <c:pt idx="0">
                  <c:v>Total HS Students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'Act Part.'!$A$3:$A$8</c:f>
              <c:strCache>
                <c:ptCount val="6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</c:strCache>
            </c:strRef>
          </c:cat>
          <c:val>
            <c:numRef>
              <c:f>'Act Part.'!$D$3:$D$8</c:f>
              <c:numCache>
                <c:formatCode>General</c:formatCode>
                <c:ptCount val="6"/>
                <c:pt idx="0">
                  <c:v>70</c:v>
                </c:pt>
                <c:pt idx="1">
                  <c:v>68</c:v>
                </c:pt>
                <c:pt idx="2">
                  <c:v>71</c:v>
                </c:pt>
                <c:pt idx="3">
                  <c:v>62</c:v>
                </c:pt>
                <c:pt idx="4">
                  <c:v>37</c:v>
                </c:pt>
                <c:pt idx="5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5C-49E3-9719-E1481803A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431879992"/>
        <c:axId val="431874416"/>
      </c:barChart>
      <c:catAx>
        <c:axId val="43187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874416"/>
        <c:crosses val="autoZero"/>
        <c:auto val="1"/>
        <c:lblAlgn val="ctr"/>
        <c:lblOffset val="100"/>
        <c:noMultiLvlLbl val="0"/>
      </c:catAx>
      <c:valAx>
        <c:axId val="43187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879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58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Iowa Statewide Assessment of Student Progress (ISASP) </a:t>
            </a:r>
            <a:r>
              <a:rPr lang="en-US" b="1" dirty="0"/>
              <a:t>English/Language Arts </a:t>
            </a:r>
            <a:r>
              <a:rPr lang="en-US" dirty="0"/>
              <a:t>Percent of Students Proficient &amp; Advanced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'ISASP Proficientcy Percentages'!$B$1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'ISASP Proficientcy Percentages'!$A$2:$A$10</c:f>
              <c:strCache>
                <c:ptCount val="9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  <c:pt idx="7">
                  <c:v>Grade 10</c:v>
                </c:pt>
                <c:pt idx="8">
                  <c:v>Grade 11</c:v>
                </c:pt>
              </c:strCache>
            </c:strRef>
          </c:cat>
          <c:val>
            <c:numRef>
              <c:f>'ISASP Proficientcy Percentages'!$B$2:$B$10</c:f>
              <c:numCache>
                <c:formatCode>0%</c:formatCode>
                <c:ptCount val="9"/>
                <c:pt idx="0">
                  <c:v>0.5</c:v>
                </c:pt>
                <c:pt idx="1">
                  <c:v>0.73</c:v>
                </c:pt>
                <c:pt idx="2">
                  <c:v>0.64</c:v>
                </c:pt>
                <c:pt idx="3">
                  <c:v>0.71</c:v>
                </c:pt>
                <c:pt idx="4">
                  <c:v>0.63</c:v>
                </c:pt>
                <c:pt idx="5">
                  <c:v>0.73</c:v>
                </c:pt>
                <c:pt idx="6">
                  <c:v>0.71</c:v>
                </c:pt>
                <c:pt idx="7">
                  <c:v>0.74</c:v>
                </c:pt>
                <c:pt idx="8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A-444B-9A1B-86F3207E1BC9}"/>
            </c:ext>
          </c:extLst>
        </c:ser>
        <c:ser>
          <c:idx val="1"/>
          <c:order val="1"/>
          <c:tx>
            <c:strRef>
              <c:f>'ISASP Proficientcy Percentages'!$C$1</c:f>
              <c:strCache>
                <c:ptCount val="1"/>
                <c:pt idx="0">
                  <c:v>GHAEA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'ISASP Proficientcy Percentages'!$A$2:$A$10</c:f>
              <c:strCache>
                <c:ptCount val="9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  <c:pt idx="7">
                  <c:v>Grade 10</c:v>
                </c:pt>
                <c:pt idx="8">
                  <c:v>Grade 11</c:v>
                </c:pt>
              </c:strCache>
            </c:strRef>
          </c:cat>
          <c:val>
            <c:numRef>
              <c:f>'ISASP Proficientcy Percentages'!$C$2:$C$10</c:f>
              <c:numCache>
                <c:formatCode>0%</c:formatCode>
                <c:ptCount val="9"/>
                <c:pt idx="0">
                  <c:v>0.46</c:v>
                </c:pt>
                <c:pt idx="1">
                  <c:v>0.72</c:v>
                </c:pt>
                <c:pt idx="2">
                  <c:v>0.65</c:v>
                </c:pt>
                <c:pt idx="3">
                  <c:v>0.72</c:v>
                </c:pt>
                <c:pt idx="4">
                  <c:v>0.62</c:v>
                </c:pt>
                <c:pt idx="5">
                  <c:v>0.73</c:v>
                </c:pt>
                <c:pt idx="6">
                  <c:v>0.71</c:v>
                </c:pt>
                <c:pt idx="7">
                  <c:v>0.74</c:v>
                </c:pt>
                <c:pt idx="8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4A-444B-9A1B-86F3207E1BC9}"/>
            </c:ext>
          </c:extLst>
        </c:ser>
        <c:ser>
          <c:idx val="2"/>
          <c:order val="2"/>
          <c:tx>
            <c:strRef>
              <c:f>'ISASP Proficientcy Percentages'!$D$1</c:f>
              <c:strCache>
                <c:ptCount val="1"/>
                <c:pt idx="0">
                  <c:v>HCSD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'ISASP Proficientcy Percentages'!$A$2:$A$10</c:f>
              <c:strCache>
                <c:ptCount val="9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  <c:pt idx="7">
                  <c:v>Grade 10</c:v>
                </c:pt>
                <c:pt idx="8">
                  <c:v>Grade 11</c:v>
                </c:pt>
              </c:strCache>
            </c:strRef>
          </c:cat>
          <c:val>
            <c:numRef>
              <c:f>'ISASP Proficientcy Percentages'!$D$2:$D$10</c:f>
              <c:numCache>
                <c:formatCode>0%</c:formatCode>
                <c:ptCount val="9"/>
                <c:pt idx="0">
                  <c:v>0.6</c:v>
                </c:pt>
                <c:pt idx="1">
                  <c:v>0.8</c:v>
                </c:pt>
                <c:pt idx="2">
                  <c:v>0.63</c:v>
                </c:pt>
                <c:pt idx="3">
                  <c:v>0.84</c:v>
                </c:pt>
                <c:pt idx="4">
                  <c:v>0.78</c:v>
                </c:pt>
                <c:pt idx="5">
                  <c:v>0.82</c:v>
                </c:pt>
                <c:pt idx="6">
                  <c:v>0.84</c:v>
                </c:pt>
                <c:pt idx="7">
                  <c:v>0.78</c:v>
                </c:pt>
                <c:pt idx="8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4A-444B-9A1B-86F3207E1B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0533664"/>
        <c:axId val="440538584"/>
      </c:barChart>
      <c:catAx>
        <c:axId val="44053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538584"/>
        <c:crosses val="autoZero"/>
        <c:auto val="1"/>
        <c:lblAlgn val="ctr"/>
        <c:lblOffset val="100"/>
        <c:noMultiLvlLbl val="0"/>
      </c:catAx>
      <c:valAx>
        <c:axId val="440538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53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Iowa Statewide Assessment of Student Progress (ISASP) </a:t>
            </a:r>
            <a:r>
              <a:rPr lang="en-US" b="1" dirty="0"/>
              <a:t>Math</a:t>
            </a:r>
            <a:r>
              <a:rPr lang="en-US" dirty="0"/>
              <a:t> Percent of Students Proficient &amp; Advanced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'ISASP Proficientcy Percentages'!$B$13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'ISASP Proficientcy Percentages'!$A$14:$A$22</c:f>
              <c:strCache>
                <c:ptCount val="9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  <c:pt idx="7">
                  <c:v>Grade 10</c:v>
                </c:pt>
                <c:pt idx="8">
                  <c:v>Grade 11</c:v>
                </c:pt>
              </c:strCache>
            </c:strRef>
          </c:cat>
          <c:val>
            <c:numRef>
              <c:f>'ISASP Proficientcy Percentages'!$B$14:$B$22</c:f>
              <c:numCache>
                <c:formatCode>0%</c:formatCode>
                <c:ptCount val="9"/>
                <c:pt idx="0">
                  <c:v>0.7</c:v>
                </c:pt>
                <c:pt idx="1">
                  <c:v>0.73</c:v>
                </c:pt>
                <c:pt idx="2">
                  <c:v>0.64</c:v>
                </c:pt>
                <c:pt idx="3">
                  <c:v>0.71</c:v>
                </c:pt>
                <c:pt idx="4">
                  <c:v>0.63</c:v>
                </c:pt>
                <c:pt idx="5">
                  <c:v>0.73</c:v>
                </c:pt>
                <c:pt idx="6">
                  <c:v>0.71</c:v>
                </c:pt>
                <c:pt idx="7">
                  <c:v>0.74</c:v>
                </c:pt>
                <c:pt idx="8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46-41FD-B921-776D67872054}"/>
            </c:ext>
          </c:extLst>
        </c:ser>
        <c:ser>
          <c:idx val="1"/>
          <c:order val="1"/>
          <c:tx>
            <c:strRef>
              <c:f>'ISASP Proficientcy Percentages'!$C$13</c:f>
              <c:strCache>
                <c:ptCount val="1"/>
                <c:pt idx="0">
                  <c:v>GHAEA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'ISASP Proficientcy Percentages'!$A$14:$A$22</c:f>
              <c:strCache>
                <c:ptCount val="9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  <c:pt idx="7">
                  <c:v>Grade 10</c:v>
                </c:pt>
                <c:pt idx="8">
                  <c:v>Grade 11</c:v>
                </c:pt>
              </c:strCache>
            </c:strRef>
          </c:cat>
          <c:val>
            <c:numRef>
              <c:f>'ISASP Proficientcy Percentages'!$C$14:$C$22</c:f>
              <c:numCache>
                <c:formatCode>0%</c:formatCode>
                <c:ptCount val="9"/>
                <c:pt idx="0">
                  <c:v>0.71</c:v>
                </c:pt>
                <c:pt idx="1">
                  <c:v>0.66</c:v>
                </c:pt>
                <c:pt idx="2">
                  <c:v>0.64</c:v>
                </c:pt>
                <c:pt idx="3">
                  <c:v>0.65</c:v>
                </c:pt>
                <c:pt idx="4">
                  <c:v>0.65</c:v>
                </c:pt>
                <c:pt idx="5">
                  <c:v>0.66</c:v>
                </c:pt>
                <c:pt idx="6">
                  <c:v>0.6</c:v>
                </c:pt>
                <c:pt idx="7">
                  <c:v>0.63</c:v>
                </c:pt>
                <c:pt idx="8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46-41FD-B921-776D67872054}"/>
            </c:ext>
          </c:extLst>
        </c:ser>
        <c:ser>
          <c:idx val="2"/>
          <c:order val="2"/>
          <c:tx>
            <c:strRef>
              <c:f>'ISASP Proficientcy Percentages'!$D$13</c:f>
              <c:strCache>
                <c:ptCount val="1"/>
                <c:pt idx="0">
                  <c:v>HCSD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'ISASP Proficientcy Percentages'!$A$14:$A$22</c:f>
              <c:strCache>
                <c:ptCount val="9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  <c:pt idx="3">
                  <c:v>Grade 6</c:v>
                </c:pt>
                <c:pt idx="4">
                  <c:v>Grade 7</c:v>
                </c:pt>
                <c:pt idx="5">
                  <c:v>Grade 8</c:v>
                </c:pt>
                <c:pt idx="6">
                  <c:v>Grade 9</c:v>
                </c:pt>
                <c:pt idx="7">
                  <c:v>Grade 10</c:v>
                </c:pt>
                <c:pt idx="8">
                  <c:v>Grade 11</c:v>
                </c:pt>
              </c:strCache>
            </c:strRef>
          </c:cat>
          <c:val>
            <c:numRef>
              <c:f>'ISASP Proficientcy Percentages'!$D$14:$D$22</c:f>
              <c:numCache>
                <c:formatCode>0%</c:formatCode>
                <c:ptCount val="9"/>
                <c:pt idx="0">
                  <c:v>0.69</c:v>
                </c:pt>
                <c:pt idx="1">
                  <c:v>0.73</c:v>
                </c:pt>
                <c:pt idx="2">
                  <c:v>0.64</c:v>
                </c:pt>
                <c:pt idx="3">
                  <c:v>0.73</c:v>
                </c:pt>
                <c:pt idx="4">
                  <c:v>0.73</c:v>
                </c:pt>
                <c:pt idx="5">
                  <c:v>0.66</c:v>
                </c:pt>
                <c:pt idx="6">
                  <c:v>0.75</c:v>
                </c:pt>
                <c:pt idx="7">
                  <c:v>0.78</c:v>
                </c:pt>
                <c:pt idx="8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46-41FD-B921-776D678720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9362752"/>
        <c:axId val="584009344"/>
      </c:barChart>
      <c:catAx>
        <c:axId val="44936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009344"/>
        <c:crosses val="autoZero"/>
        <c:auto val="1"/>
        <c:lblAlgn val="ctr"/>
        <c:lblOffset val="100"/>
        <c:noMultiLvlLbl val="0"/>
      </c:catAx>
      <c:valAx>
        <c:axId val="58400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36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Iowa Statewide Assessment of Student Progress (ISASP) </a:t>
            </a:r>
            <a:r>
              <a:rPr lang="en-US" b="1" dirty="0"/>
              <a:t>Science</a:t>
            </a:r>
            <a:r>
              <a:rPr lang="en-US" dirty="0"/>
              <a:t> Percent of Students Proficient &amp; Advanced
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'ISASP Proficientcy Percentages'!$B$25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'ISASP Proficientcy Percentages'!$A$26:$A$28</c:f>
              <c:strCache>
                <c:ptCount val="3"/>
                <c:pt idx="0">
                  <c:v>Grade 5</c:v>
                </c:pt>
                <c:pt idx="1">
                  <c:v>Grade 8</c:v>
                </c:pt>
                <c:pt idx="2">
                  <c:v>Grade 10</c:v>
                </c:pt>
              </c:strCache>
            </c:strRef>
          </c:cat>
          <c:val>
            <c:numRef>
              <c:f>'ISASP Proficientcy Percentages'!$B$26:$B$28</c:f>
              <c:numCache>
                <c:formatCode>0%</c:formatCode>
                <c:ptCount val="3"/>
                <c:pt idx="0">
                  <c:v>0.53</c:v>
                </c:pt>
                <c:pt idx="1">
                  <c:v>0.63</c:v>
                </c:pt>
                <c:pt idx="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F-40AE-97E4-5BCD7E2E70BB}"/>
            </c:ext>
          </c:extLst>
        </c:ser>
        <c:ser>
          <c:idx val="1"/>
          <c:order val="1"/>
          <c:tx>
            <c:strRef>
              <c:f>'ISASP Proficientcy Percentages'!$C$25</c:f>
              <c:strCache>
                <c:ptCount val="1"/>
                <c:pt idx="0">
                  <c:v>GHAEA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'ISASP Proficientcy Percentages'!$A$26:$A$28</c:f>
              <c:strCache>
                <c:ptCount val="3"/>
                <c:pt idx="0">
                  <c:v>Grade 5</c:v>
                </c:pt>
                <c:pt idx="1">
                  <c:v>Grade 8</c:v>
                </c:pt>
                <c:pt idx="2">
                  <c:v>Grade 10</c:v>
                </c:pt>
              </c:strCache>
            </c:strRef>
          </c:cat>
          <c:val>
            <c:numRef>
              <c:f>'ISASP Proficientcy Percentages'!$C$26:$C$28</c:f>
              <c:numCache>
                <c:formatCode>0%</c:formatCode>
                <c:ptCount val="3"/>
                <c:pt idx="0">
                  <c:v>0.54</c:v>
                </c:pt>
                <c:pt idx="1">
                  <c:v>0.63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F-40AE-97E4-5BCD7E2E70BB}"/>
            </c:ext>
          </c:extLst>
        </c:ser>
        <c:ser>
          <c:idx val="2"/>
          <c:order val="2"/>
          <c:tx>
            <c:strRef>
              <c:f>'ISASP Proficientcy Percentages'!$D$25</c:f>
              <c:strCache>
                <c:ptCount val="1"/>
                <c:pt idx="0">
                  <c:v>HCSD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'ISASP Proficientcy Percentages'!$A$26:$A$28</c:f>
              <c:strCache>
                <c:ptCount val="3"/>
                <c:pt idx="0">
                  <c:v>Grade 5</c:v>
                </c:pt>
                <c:pt idx="1">
                  <c:v>Grade 8</c:v>
                </c:pt>
                <c:pt idx="2">
                  <c:v>Grade 10</c:v>
                </c:pt>
              </c:strCache>
            </c:strRef>
          </c:cat>
          <c:val>
            <c:numRef>
              <c:f>'ISASP Proficientcy Percentages'!$D$26:$D$28</c:f>
              <c:numCache>
                <c:formatCode>0%</c:formatCode>
                <c:ptCount val="3"/>
                <c:pt idx="0">
                  <c:v>0.56000000000000005</c:v>
                </c:pt>
                <c:pt idx="1">
                  <c:v>0.74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F-40AE-97E4-5BCD7E2E70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5635336"/>
        <c:axId val="585631072"/>
      </c:barChart>
      <c:catAx>
        <c:axId val="58563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31072"/>
        <c:crosses val="autoZero"/>
        <c:auto val="1"/>
        <c:lblAlgn val="ctr"/>
        <c:lblOffset val="100"/>
        <c:noMultiLvlLbl val="0"/>
      </c:catAx>
      <c:valAx>
        <c:axId val="58563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35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'Graduation Rates'!$B$1</c:f>
              <c:strCache>
                <c:ptCount val="1"/>
                <c:pt idx="0">
                  <c:v>HCSD Graduation Rate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'Graduation Rates'!$A$3:$A$10</c:f>
              <c:strCache>
                <c:ptCount val="8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  <c:pt idx="5">
                  <c:v>2019-2020</c:v>
                </c:pt>
                <c:pt idx="6">
                  <c:v>2021-2021</c:v>
                </c:pt>
                <c:pt idx="7">
                  <c:v>2021-2022</c:v>
                </c:pt>
              </c:strCache>
            </c:strRef>
          </c:cat>
          <c:val>
            <c:numRef>
              <c:f>'Graduation Rates'!$B$3:$B$10</c:f>
              <c:numCache>
                <c:formatCode>0.00%</c:formatCode>
                <c:ptCount val="8"/>
                <c:pt idx="0">
                  <c:v>0.91800000000000004</c:v>
                </c:pt>
                <c:pt idx="1">
                  <c:v>0.94810000000000005</c:v>
                </c:pt>
                <c:pt idx="2">
                  <c:v>0.96089999999999998</c:v>
                </c:pt>
                <c:pt idx="3">
                  <c:v>0.98570000000000002</c:v>
                </c:pt>
                <c:pt idx="4">
                  <c:v>0.95499999999999996</c:v>
                </c:pt>
                <c:pt idx="5">
                  <c:v>0.97199999999999998</c:v>
                </c:pt>
                <c:pt idx="6">
                  <c:v>0.95540000000000003</c:v>
                </c:pt>
                <c:pt idx="7">
                  <c:v>0.96849999999999992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2B-41A8-AB18-F5702268F0AB}"/>
            </c:ext>
          </c:extLst>
        </c:ser>
        <c:ser>
          <c:idx val="1"/>
          <c:order val="1"/>
          <c:tx>
            <c:strRef>
              <c:f>'Graduation Rates'!$C$1</c:f>
              <c:strCache>
                <c:ptCount val="1"/>
                <c:pt idx="0">
                  <c:v>Statewide Graduation Rate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'Graduation Rates'!$A$3:$A$10</c:f>
              <c:strCache>
                <c:ptCount val="8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  <c:pt idx="5">
                  <c:v>2019-2020</c:v>
                </c:pt>
                <c:pt idx="6">
                  <c:v>2021-2021</c:v>
                </c:pt>
                <c:pt idx="7">
                  <c:v>2021-2022</c:v>
                </c:pt>
              </c:strCache>
            </c:strRef>
          </c:cat>
          <c:val>
            <c:numRef>
              <c:f>'Graduation Rates'!$C$3:$C$10</c:f>
              <c:numCache>
                <c:formatCode>0.00%</c:formatCode>
                <c:ptCount val="8"/>
                <c:pt idx="0">
                  <c:v>0.90800000000000003</c:v>
                </c:pt>
                <c:pt idx="1">
                  <c:v>0.91259999999999997</c:v>
                </c:pt>
                <c:pt idx="2">
                  <c:v>0.90980000000000005</c:v>
                </c:pt>
                <c:pt idx="3">
                  <c:v>0.91410000000000002</c:v>
                </c:pt>
                <c:pt idx="4">
                  <c:v>0.91549999999999998</c:v>
                </c:pt>
                <c:pt idx="5">
                  <c:v>0.91549999999999998</c:v>
                </c:pt>
                <c:pt idx="6">
                  <c:v>0.91810000000000003</c:v>
                </c:pt>
                <c:pt idx="7">
                  <c:v>0.89900000000000002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2B-41A8-AB18-F5702268F0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64750768"/>
        <c:axId val="364755032"/>
      </c:barChart>
      <c:catAx>
        <c:axId val="36475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755032"/>
        <c:crosses val="autoZero"/>
        <c:auto val="1"/>
        <c:lblAlgn val="ctr"/>
        <c:lblOffset val="100"/>
        <c:noMultiLvlLbl val="0"/>
      </c:catAx>
      <c:valAx>
        <c:axId val="364755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75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5875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ACT Composite Scores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HCSD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Sheet1!$A$3:$A$9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Sheet1!$B$3:$B$9</c:f>
              <c:numCache>
                <c:formatCode>0.0</c:formatCode>
                <c:ptCount val="7"/>
                <c:pt idx="0">
                  <c:v>22.8</c:v>
                </c:pt>
                <c:pt idx="1">
                  <c:v>22.3</c:v>
                </c:pt>
                <c:pt idx="2">
                  <c:v>21.8</c:v>
                </c:pt>
                <c:pt idx="3">
                  <c:v>23</c:v>
                </c:pt>
                <c:pt idx="4">
                  <c:v>22.4</c:v>
                </c:pt>
                <c:pt idx="5">
                  <c:v>21.9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1B-4134-8583-31AB120E3D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Sheet1!$A$3:$A$9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Sheet1!$C$3:$C$9</c:f>
              <c:numCache>
                <c:formatCode>0.0</c:formatCode>
                <c:ptCount val="7"/>
                <c:pt idx="0">
                  <c:v>22.1</c:v>
                </c:pt>
                <c:pt idx="1">
                  <c:v>21.9</c:v>
                </c:pt>
                <c:pt idx="2">
                  <c:v>21.8</c:v>
                </c:pt>
                <c:pt idx="3">
                  <c:v>21.6</c:v>
                </c:pt>
                <c:pt idx="4">
                  <c:v>21.1</c:v>
                </c:pt>
                <c:pt idx="5">
                  <c:v>21.5</c:v>
                </c:pt>
                <c:pt idx="6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1B-4134-8583-31AB120E3D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9664968"/>
        <c:axId val="429671856"/>
      </c:barChart>
      <c:catAx>
        <c:axId val="42966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671856"/>
        <c:crosses val="autoZero"/>
        <c:auto val="1"/>
        <c:lblAlgn val="ctr"/>
        <c:lblOffset val="100"/>
        <c:noMultiLvlLbl val="0"/>
      </c:catAx>
      <c:valAx>
        <c:axId val="42967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66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58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Enrollment Served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537391159438399E-2"/>
          <c:y val="0.16301863572433195"/>
          <c:w val="0.88336207974003245"/>
          <c:h val="0.66599423292025206"/>
        </c:manualLayout>
      </c:layout>
      <c:lineChart>
        <c:grouping val="standard"/>
        <c:varyColors val="0"/>
        <c:ser>
          <c:idx val="0"/>
          <c:order val="0"/>
          <c:tx>
            <c:strRef>
              <c:f>Enrollment!$B$106</c:f>
              <c:strCache>
                <c:ptCount val="1"/>
                <c:pt idx="0">
                  <c:v>BEDS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763998250218723E-2"/>
                  <c:y val="-2.5497594050743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05-454B-9622-FB3FEC89F0B5}"/>
                </c:ext>
              </c:extLst>
            </c:dLbl>
            <c:dLbl>
              <c:idx val="2"/>
              <c:layout>
                <c:manualLayout>
                  <c:x val="-5.8430664916885387E-2"/>
                  <c:y val="-3.9386482939632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05-454B-9622-FB3FEC89F0B5}"/>
                </c:ext>
              </c:extLst>
            </c:dLbl>
            <c:dLbl>
              <c:idx val="3"/>
              <c:layout>
                <c:manualLayout>
                  <c:x val="-6.344423157220544E-2"/>
                  <c:y val="4.8576480023330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05-454B-9622-FB3FEC89F0B5}"/>
                </c:ext>
              </c:extLst>
            </c:dLbl>
            <c:dLbl>
              <c:idx val="5"/>
              <c:layout>
                <c:manualLayout>
                  <c:x val="-4.0680007573137437E-2"/>
                  <c:y val="-3.9386482939632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05-454B-9622-FB3FEC89F0B5}"/>
                </c:ext>
              </c:extLst>
            </c:dLbl>
            <c:dLbl>
              <c:idx val="7"/>
              <c:layout>
                <c:manualLayout>
                  <c:x val="-4.0883259573129188E-2"/>
                  <c:y val="-4.8645742198891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05-454B-9622-FB3FEC89F0B5}"/>
                </c:ext>
              </c:extLst>
            </c:dLbl>
            <c:dLbl>
              <c:idx val="8"/>
              <c:layout>
                <c:manualLayout>
                  <c:x val="-1.6763998250218824E-2"/>
                  <c:y val="-3.0127223680373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05-454B-9622-FB3FEC89F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Enrollment!$A$110:$A$122</c:f>
              <c:strCache>
                <c:ptCount val="13"/>
                <c:pt idx="0">
                  <c:v>FY2012</c:v>
                </c:pt>
                <c:pt idx="1">
                  <c:v>FY2013</c:v>
                </c:pt>
                <c:pt idx="2">
                  <c:v>FY2014</c:v>
                </c:pt>
                <c:pt idx="3">
                  <c:v>FY2015</c:v>
                </c:pt>
                <c:pt idx="4">
                  <c:v>FY2016</c:v>
                </c:pt>
                <c:pt idx="5">
                  <c:v>FY2017</c:v>
                </c:pt>
                <c:pt idx="6">
                  <c:v>FY2018</c:v>
                </c:pt>
                <c:pt idx="7">
                  <c:v>FY2019</c:v>
                </c:pt>
                <c:pt idx="8">
                  <c:v>FY2020</c:v>
                </c:pt>
                <c:pt idx="9">
                  <c:v>FY2021</c:v>
                </c:pt>
                <c:pt idx="10">
                  <c:v>FY2022</c:v>
                </c:pt>
                <c:pt idx="11">
                  <c:v>FY2023</c:v>
                </c:pt>
                <c:pt idx="12">
                  <c:v>FY2024</c:v>
                </c:pt>
              </c:strCache>
            </c:strRef>
          </c:cat>
          <c:val>
            <c:numRef>
              <c:f>Enrollment!$B$110:$B$122</c:f>
              <c:numCache>
                <c:formatCode>General</c:formatCode>
                <c:ptCount val="13"/>
                <c:pt idx="0">
                  <c:v>1593.1</c:v>
                </c:pt>
                <c:pt idx="1">
                  <c:v>1548.8</c:v>
                </c:pt>
                <c:pt idx="2" formatCode="0.0">
                  <c:v>1559</c:v>
                </c:pt>
                <c:pt idx="3" formatCode="0.0">
                  <c:v>1543.8</c:v>
                </c:pt>
                <c:pt idx="4">
                  <c:v>1509.1</c:v>
                </c:pt>
                <c:pt idx="5" formatCode="0.0">
                  <c:v>1524</c:v>
                </c:pt>
                <c:pt idx="6" formatCode="0.0">
                  <c:v>1485.98</c:v>
                </c:pt>
                <c:pt idx="7" formatCode="0.0">
                  <c:v>1510.27</c:v>
                </c:pt>
                <c:pt idx="8" formatCode="0.0">
                  <c:v>1493.49</c:v>
                </c:pt>
                <c:pt idx="9" formatCode="0.0">
                  <c:v>1470.8</c:v>
                </c:pt>
                <c:pt idx="10" formatCode="0.0">
                  <c:v>1445.04</c:v>
                </c:pt>
                <c:pt idx="11" formatCode="0.0">
                  <c:v>1434.8</c:v>
                </c:pt>
                <c:pt idx="12" formatCode="0.0">
                  <c:v>1438.7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D05-454B-9622-FB3FEC89F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8436704"/>
        <c:axId val="448435720"/>
      </c:lineChart>
      <c:catAx>
        <c:axId val="44843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435720"/>
        <c:crosses val="autoZero"/>
        <c:auto val="1"/>
        <c:lblAlgn val="ctr"/>
        <c:lblOffset val="100"/>
        <c:noMultiLvlLbl val="0"/>
      </c:catAx>
      <c:valAx>
        <c:axId val="448435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43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58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of Students Eligible for Free or Reduced Price Meals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Enrollment!$C$57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Enrollment!$A$60:$A$69</c:f>
              <c:strCache>
                <c:ptCount val="10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  <c:pt idx="6">
                  <c:v>2019-2020</c:v>
                </c:pt>
                <c:pt idx="7">
                  <c:v>2020-2021</c:v>
                </c:pt>
                <c:pt idx="8">
                  <c:v>2021-2022</c:v>
                </c:pt>
                <c:pt idx="9">
                  <c:v>2022-2023</c:v>
                </c:pt>
              </c:strCache>
            </c:strRef>
          </c:cat>
          <c:val>
            <c:numRef>
              <c:f>Enrollment!$C$60:$C$69</c:f>
              <c:numCache>
                <c:formatCode>General</c:formatCode>
                <c:ptCount val="10"/>
                <c:pt idx="0">
                  <c:v>1061</c:v>
                </c:pt>
                <c:pt idx="1">
                  <c:v>1024</c:v>
                </c:pt>
                <c:pt idx="2">
                  <c:v>1048</c:v>
                </c:pt>
                <c:pt idx="3">
                  <c:v>1025</c:v>
                </c:pt>
                <c:pt idx="4">
                  <c:v>1014</c:v>
                </c:pt>
                <c:pt idx="5">
                  <c:v>902</c:v>
                </c:pt>
                <c:pt idx="6">
                  <c:v>929</c:v>
                </c:pt>
                <c:pt idx="7">
                  <c:v>974</c:v>
                </c:pt>
                <c:pt idx="8">
                  <c:v>963</c:v>
                </c:pt>
                <c:pt idx="9">
                  <c:v>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8-4E54-995D-9077A6D8C49C}"/>
            </c:ext>
          </c:extLst>
        </c:ser>
        <c:ser>
          <c:idx val="1"/>
          <c:order val="1"/>
          <c:tx>
            <c:strRef>
              <c:f>Enrollment!$D$57</c:f>
              <c:strCache>
                <c:ptCount val="1"/>
                <c:pt idx="0">
                  <c:v>Free/Reduced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30.33%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48-4E54-995D-9077A6D8C4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31.51%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48-4E54-995D-9077A6D8C4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30.69%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48-4E54-995D-9077A6D8C4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30.56%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48-4E54-995D-9077A6D8C4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32.35%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48-4E54-995D-9077A6D8C49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39.01%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48-4E54-995D-9077A6D8C49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35.93%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48-4E54-995D-9077A6D8C49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35.88%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48-4E54-995D-9077A6D8C49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37.63%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48-4E54-995D-9077A6D8C49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43.90%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48-4E54-995D-9077A6D8C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Enrollment!$A$60:$A$69</c:f>
              <c:strCache>
                <c:ptCount val="10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  <c:pt idx="6">
                  <c:v>2019-2020</c:v>
                </c:pt>
                <c:pt idx="7">
                  <c:v>2020-2021</c:v>
                </c:pt>
                <c:pt idx="8">
                  <c:v>2021-2022</c:v>
                </c:pt>
                <c:pt idx="9">
                  <c:v>2022-2023</c:v>
                </c:pt>
              </c:strCache>
            </c:strRef>
          </c:cat>
          <c:val>
            <c:numRef>
              <c:f>Enrollment!$D$60:$D$69</c:f>
              <c:numCache>
                <c:formatCode>General</c:formatCode>
                <c:ptCount val="10"/>
                <c:pt idx="0">
                  <c:v>462</c:v>
                </c:pt>
                <c:pt idx="1">
                  <c:v>471</c:v>
                </c:pt>
                <c:pt idx="2">
                  <c:v>464</c:v>
                </c:pt>
                <c:pt idx="3">
                  <c:v>451</c:v>
                </c:pt>
                <c:pt idx="4">
                  <c:v>485</c:v>
                </c:pt>
                <c:pt idx="5">
                  <c:v>577</c:v>
                </c:pt>
                <c:pt idx="6">
                  <c:v>521</c:v>
                </c:pt>
                <c:pt idx="7">
                  <c:v>545</c:v>
                </c:pt>
                <c:pt idx="8">
                  <c:v>581</c:v>
                </c:pt>
                <c:pt idx="9">
                  <c:v>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248-4E54-995D-9077A6D8C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89089856"/>
        <c:axId val="489085264"/>
      </c:barChart>
      <c:catAx>
        <c:axId val="48908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085264"/>
        <c:crosses val="autoZero"/>
        <c:auto val="1"/>
        <c:lblAlgn val="ctr"/>
        <c:lblOffset val="100"/>
        <c:noMultiLvlLbl val="0"/>
      </c:catAx>
      <c:valAx>
        <c:axId val="489085264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08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58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of Special Education Students Served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Enrollment!$C$73</c:f>
              <c:strCache>
                <c:ptCount val="1"/>
                <c:pt idx="0">
                  <c:v>General Education Students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Enrollment!$A$74:$A$81</c:f>
              <c:strCache>
                <c:ptCount val="8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  <c:pt idx="5">
                  <c:v>2019-2020</c:v>
                </c:pt>
                <c:pt idx="6">
                  <c:v>2020-2021</c:v>
                </c:pt>
                <c:pt idx="7">
                  <c:v>2021-2022</c:v>
                </c:pt>
              </c:strCache>
            </c:strRef>
          </c:cat>
          <c:val>
            <c:numRef>
              <c:f>Enrollment!$C$74:$C$81</c:f>
              <c:numCache>
                <c:formatCode>General</c:formatCode>
                <c:ptCount val="8"/>
                <c:pt idx="0">
                  <c:v>1342</c:v>
                </c:pt>
                <c:pt idx="1">
                  <c:v>1355</c:v>
                </c:pt>
                <c:pt idx="2">
                  <c:v>1319</c:v>
                </c:pt>
                <c:pt idx="3">
                  <c:v>1337</c:v>
                </c:pt>
                <c:pt idx="4">
                  <c:v>1306</c:v>
                </c:pt>
                <c:pt idx="5">
                  <c:v>1278</c:v>
                </c:pt>
                <c:pt idx="6">
                  <c:v>1348</c:v>
                </c:pt>
                <c:pt idx="7">
                  <c:v>1346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0-47FA-B0E2-00AB2E4C4FEA}"/>
            </c:ext>
          </c:extLst>
        </c:ser>
        <c:ser>
          <c:idx val="1"/>
          <c:order val="1"/>
          <c:tx>
            <c:strRef>
              <c:f>Enrollment!$D$73</c:f>
              <c:strCache>
                <c:ptCount val="1"/>
                <c:pt idx="0">
                  <c:v>Special Education Students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10.23%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A0-47FA-B0E2-00AB2E4C4FE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10.38%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A0-47FA-B0E2-00AB2E4C4FE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10.64%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A0-47FA-B0E2-00AB2E4C4FE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10.81%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A0-47FA-B0E2-00AB2E4C4FE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11.70%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A0-47FA-B0E2-00AB2E4C4FE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11.86%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A0-47FA-B0E2-00AB2E4C4FEA}"/>
                </c:ext>
              </c:extLst>
            </c:dLbl>
            <c:dLbl>
              <c:idx val="6"/>
              <c:layout>
                <c:manualLayout>
                  <c:x val="2.415458937197979E-3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11.26%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A0-47FA-B0E2-00AB2E4C4FE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12.82%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A0-47FA-B0E2-00AB2E4C4FEA}"/>
                </c:ext>
              </c:extLst>
            </c:dLbl>
            <c:spPr>
              <a:solidFill>
                <a:srgbClr val="CC66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Enrollment!$A$74:$A$81</c:f>
              <c:strCache>
                <c:ptCount val="8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  <c:pt idx="5">
                  <c:v>2019-2020</c:v>
                </c:pt>
                <c:pt idx="6">
                  <c:v>2020-2021</c:v>
                </c:pt>
                <c:pt idx="7">
                  <c:v>2021-2022</c:v>
                </c:pt>
              </c:strCache>
            </c:strRef>
          </c:cat>
          <c:val>
            <c:numRef>
              <c:f>Enrollment!$D$74:$D$81</c:f>
              <c:numCache>
                <c:formatCode>General</c:formatCode>
                <c:ptCount val="8"/>
                <c:pt idx="0">
                  <c:v>153</c:v>
                </c:pt>
                <c:pt idx="1">
                  <c:v>157</c:v>
                </c:pt>
                <c:pt idx="2">
                  <c:v>157</c:v>
                </c:pt>
                <c:pt idx="3">
                  <c:v>162</c:v>
                </c:pt>
                <c:pt idx="4">
                  <c:v>173</c:v>
                </c:pt>
                <c:pt idx="5">
                  <c:v>172</c:v>
                </c:pt>
                <c:pt idx="6">
                  <c:v>171</c:v>
                </c:pt>
                <c:pt idx="7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A0-47FA-B0E2-00AB2E4C4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90173928"/>
        <c:axId val="490179176"/>
      </c:barChart>
      <c:catAx>
        <c:axId val="49017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179176"/>
        <c:crosses val="autoZero"/>
        <c:auto val="1"/>
        <c:lblAlgn val="ctr"/>
        <c:lblOffset val="100"/>
        <c:noMultiLvlLbl val="0"/>
      </c:catAx>
      <c:valAx>
        <c:axId val="4901791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173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58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54649327667104"/>
          <c:y val="4.7619047619047616E-2"/>
          <c:w val="0.73968257209339916"/>
          <c:h val="0.732888581235037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'Historical Tax Rate Comparison'!$B$1</c:f>
              <c:strCache>
                <c:ptCount val="1"/>
                <c:pt idx="0">
                  <c:v>GENERAL FUND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'Historical Tax Rate Comparison'!$A$3:$A$12</c:f>
              <c:strCache>
                <c:ptCount val="10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  <c:pt idx="6">
                  <c:v>FY20</c:v>
                </c:pt>
                <c:pt idx="7">
                  <c:v>FY21</c:v>
                </c:pt>
                <c:pt idx="8">
                  <c:v>FY22</c:v>
                </c:pt>
                <c:pt idx="9">
                  <c:v>FY23</c:v>
                </c:pt>
              </c:strCache>
            </c:strRef>
          </c:cat>
          <c:val>
            <c:numRef>
              <c:f>'Historical Tax Rate Comparison'!$B$3:$B$12</c:f>
              <c:numCache>
                <c:formatCode>0.00</c:formatCode>
                <c:ptCount val="10"/>
                <c:pt idx="0">
                  <c:v>9.84</c:v>
                </c:pt>
                <c:pt idx="1">
                  <c:v>9.58</c:v>
                </c:pt>
                <c:pt idx="2">
                  <c:v>10.02</c:v>
                </c:pt>
                <c:pt idx="3">
                  <c:v>10.4</c:v>
                </c:pt>
                <c:pt idx="4">
                  <c:v>10.39</c:v>
                </c:pt>
                <c:pt idx="5">
                  <c:v>10.24</c:v>
                </c:pt>
                <c:pt idx="6">
                  <c:v>10.18</c:v>
                </c:pt>
                <c:pt idx="7">
                  <c:v>10.69</c:v>
                </c:pt>
                <c:pt idx="8">
                  <c:v>10.44</c:v>
                </c:pt>
                <c:pt idx="9">
                  <c:v>9.35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E-4E54-A675-E913037191F8}"/>
            </c:ext>
          </c:extLst>
        </c:ser>
        <c:ser>
          <c:idx val="1"/>
          <c:order val="1"/>
          <c:tx>
            <c:strRef>
              <c:f>'Historical Tax Rate Comparison'!$C$1</c:f>
              <c:strCache>
                <c:ptCount val="1"/>
                <c:pt idx="0">
                  <c:v>MANAGEMENT FUND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'Historical Tax Rate Comparison'!$A$3:$A$12</c:f>
              <c:strCache>
                <c:ptCount val="10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  <c:pt idx="6">
                  <c:v>FY20</c:v>
                </c:pt>
                <c:pt idx="7">
                  <c:v>FY21</c:v>
                </c:pt>
                <c:pt idx="8">
                  <c:v>FY22</c:v>
                </c:pt>
                <c:pt idx="9">
                  <c:v>FY23</c:v>
                </c:pt>
              </c:strCache>
            </c:strRef>
          </c:cat>
          <c:val>
            <c:numRef>
              <c:f>'Historical Tax Rate Comparison'!$C$3:$C$12</c:f>
              <c:numCache>
                <c:formatCode>0.00</c:formatCode>
                <c:ptCount val="10"/>
                <c:pt idx="0">
                  <c:v>0.9</c:v>
                </c:pt>
                <c:pt idx="1">
                  <c:v>0.97</c:v>
                </c:pt>
                <c:pt idx="2">
                  <c:v>0.75</c:v>
                </c:pt>
                <c:pt idx="3">
                  <c:v>0.31</c:v>
                </c:pt>
                <c:pt idx="4">
                  <c:v>0.31</c:v>
                </c:pt>
                <c:pt idx="5">
                  <c:v>0.46</c:v>
                </c:pt>
                <c:pt idx="6">
                  <c:v>0.52</c:v>
                </c:pt>
                <c:pt idx="7">
                  <c:v>0.61</c:v>
                </c:pt>
                <c:pt idx="8">
                  <c:v>0.85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E-4E54-A675-E913037191F8}"/>
            </c:ext>
          </c:extLst>
        </c:ser>
        <c:ser>
          <c:idx val="2"/>
          <c:order val="2"/>
          <c:tx>
            <c:strRef>
              <c:f>'Historical Tax Rate Comparison'!$D$1</c:f>
              <c:strCache>
                <c:ptCount val="1"/>
                <c:pt idx="0">
                  <c:v>PPEL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strRef>
              <c:f>'Historical Tax Rate Comparison'!$A$3:$A$12</c:f>
              <c:strCache>
                <c:ptCount val="10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  <c:pt idx="6">
                  <c:v>FY20</c:v>
                </c:pt>
                <c:pt idx="7">
                  <c:v>FY21</c:v>
                </c:pt>
                <c:pt idx="8">
                  <c:v>FY22</c:v>
                </c:pt>
                <c:pt idx="9">
                  <c:v>FY23</c:v>
                </c:pt>
              </c:strCache>
            </c:strRef>
          </c:cat>
          <c:val>
            <c:numRef>
              <c:f>'Historical Tax Rate Comparison'!$D$3:$D$12</c:f>
              <c:numCache>
                <c:formatCode>0.00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6E-4E54-A675-E91303719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8774480"/>
        <c:axId val="528773824"/>
      </c:barChart>
      <c:catAx>
        <c:axId val="52877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773824"/>
        <c:crosses val="autoZero"/>
        <c:auto val="1"/>
        <c:lblAlgn val="ctr"/>
        <c:lblOffset val="100"/>
        <c:noMultiLvlLbl val="0"/>
      </c:catAx>
      <c:valAx>
        <c:axId val="52877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774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58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'Solvency Ratio'!$A$3:$A$9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'Solvency Ratio'!$B$3:$B$9</c:f>
              <c:numCache>
                <c:formatCode>0.00%</c:formatCode>
                <c:ptCount val="7"/>
                <c:pt idx="0">
                  <c:v>8.7999999999999995E-2</c:v>
                </c:pt>
                <c:pt idx="1">
                  <c:v>9.2999999999999999E-2</c:v>
                </c:pt>
                <c:pt idx="2">
                  <c:v>9.7000000000000003E-2</c:v>
                </c:pt>
                <c:pt idx="3">
                  <c:v>9.9000000000000005E-2</c:v>
                </c:pt>
                <c:pt idx="4">
                  <c:v>0.10890000000000001</c:v>
                </c:pt>
                <c:pt idx="5">
                  <c:v>0.16739999999999999</c:v>
                </c:pt>
                <c:pt idx="6">
                  <c:v>0.19600000000000001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EB-4A77-8D5C-8F65CC10D614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4100664"/>
        <c:axId val="494102304"/>
      </c:lineChart>
      <c:catAx>
        <c:axId val="49410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102304"/>
        <c:crosses val="autoZero"/>
        <c:auto val="1"/>
        <c:lblAlgn val="ctr"/>
        <c:lblOffset val="100"/>
        <c:noMultiLvlLbl val="0"/>
      </c:catAx>
      <c:valAx>
        <c:axId val="494102304"/>
        <c:scaling>
          <c:orientation val="minMax"/>
          <c:min val="4.0000000000000008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100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5875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5B9B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BC-42FF-A068-9DE1EB3208FC}"/>
              </c:ext>
            </c:extLst>
          </c:dPt>
          <c:dPt>
            <c:idx val="1"/>
            <c:bubble3D val="0"/>
            <c:spPr>
              <a:solidFill>
                <a:srgbClr val="CC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BC-42FF-A068-9DE1EB3208FC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BC-42FF-A068-9DE1EB3208FC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BC-42FF-A068-9DE1EB3208FC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BC-42FF-A068-9DE1EB3208FC}"/>
              </c:ext>
            </c:extLst>
          </c:dPt>
          <c:dLbls>
            <c:dLbl>
              <c:idx val="0"/>
              <c:layout>
                <c:manualLayout>
                  <c:x val="0.10627640046885022"/>
                  <c:y val="-0.697517270516875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D0E029-9293-4FDB-9A93-67DD4A571FD6}" type="CATEGORYNAME">
                      <a:rPr lang="en-US"/>
                      <a:pPr>
                        <a:defRPr sz="1400" b="1"/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311613B2-0968-4432-9C8B-87AEBFDBF569}" type="VALUE">
                      <a:rPr lang="en-US" baseline="0"/>
                      <a:pPr>
                        <a:defRPr sz="1400" b="1"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5162"/>
                        <a:gd name="adj2" fmla="val 102347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BC-42FF-A068-9DE1EB3208FC}"/>
                </c:ext>
              </c:extLst>
            </c:dLbl>
            <c:dLbl>
              <c:idx val="1"/>
              <c:layout>
                <c:manualLayout>
                  <c:x val="-4.4181454076757949E-2"/>
                  <c:y val="0.13171572329836259"/>
                </c:manualLayout>
              </c:layout>
              <c:tx>
                <c:rich>
                  <a:bodyPr/>
                  <a:lstStyle/>
                  <a:p>
                    <a:fld id="{B91BF71E-6C31-4550-9376-CE46FC9C2B9A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F8FDC46B-5F6E-4CFA-BFA8-85E4205012C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6BC-42FF-A068-9DE1EB3208FC}"/>
                </c:ext>
              </c:extLst>
            </c:dLbl>
            <c:dLbl>
              <c:idx val="2"/>
              <c:layout>
                <c:manualLayout>
                  <c:x val="-5.2070999447607583E-2"/>
                  <c:y val="8.3188877872650058E-2"/>
                </c:manualLayout>
              </c:layout>
              <c:tx>
                <c:rich>
                  <a:bodyPr/>
                  <a:lstStyle/>
                  <a:p>
                    <a:fld id="{516C01AF-DA82-4576-992E-CA3F9F7EAB2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01F25102-0717-4434-95DA-56E7F465A8C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6BC-42FF-A068-9DE1EB3208FC}"/>
                </c:ext>
              </c:extLst>
            </c:dLbl>
            <c:dLbl>
              <c:idx val="3"/>
              <c:layout>
                <c:manualLayout>
                  <c:x val="-3.1558181483398533E-3"/>
                  <c:y val="1.386481297877501E-2"/>
                </c:manualLayout>
              </c:layout>
              <c:tx>
                <c:rich>
                  <a:bodyPr/>
                  <a:lstStyle/>
                  <a:p>
                    <a:fld id="{72CB0865-1879-4C98-91AE-51EF552DFE9E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99BD26B1-9AF2-47BE-B2DC-DE09F80EE92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6BC-42FF-A068-9DE1EB3208FC}"/>
                </c:ext>
              </c:extLst>
            </c:dLbl>
            <c:dLbl>
              <c:idx val="4"/>
              <c:layout>
                <c:manualLayout>
                  <c:x val="-7.8895453708496335E-3"/>
                  <c:y val="9.2432086525166737E-3"/>
                </c:manualLayout>
              </c:layout>
              <c:tx>
                <c:rich>
                  <a:bodyPr/>
                  <a:lstStyle/>
                  <a:p>
                    <a:fld id="{204E8F68-4531-4A73-AC61-958B9039425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2CEB3293-0E8E-4B23-B052-9CD11C745E1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6BC-42FF-A068-9DE1EB3208F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Salaries and Benefits</c:v>
                </c:pt>
                <c:pt idx="1">
                  <c:v>Utilities, Telephone, and Internet</c:v>
                </c:pt>
                <c:pt idx="2">
                  <c:v>AEA Flowthrough</c:v>
                </c:pt>
                <c:pt idx="3">
                  <c:v>Open Enrollment &amp; Tuition Out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0.81208700904043407</c:v>
                </c:pt>
                <c:pt idx="1">
                  <c:v>2.9733143142025121E-2</c:v>
                </c:pt>
                <c:pt idx="2">
                  <c:v>3.7134907109905607E-2</c:v>
                </c:pt>
                <c:pt idx="3">
                  <c:v>3.5455020630245943E-2</c:v>
                </c:pt>
                <c:pt idx="4">
                  <c:v>8.5589920077389262E-2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BC-42FF-A068-9DE1EB320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0.22528</cdr:x>
      <cdr:y>0.09615</cdr:y>
    </cdr:from>
    <cdr:to>
      <cdr:x>0.33225</cdr:x>
      <cdr:y>0.14011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23970" y="333369"/>
          <a:ext cx="628654" cy="152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900"/>
            <a:t>$11.74</a:t>
          </a:r>
        </a:p>
      </cdr:txBody>
    </cdr:sp>
  </cdr:relSizeAnchor>
  <cdr:relSizeAnchor xmlns:cdr="http://schemas.openxmlformats.org/drawingml/2006/chartDrawing">
    <cdr:from>
      <cdr:x>0.29336</cdr:x>
      <cdr:y>0.10988</cdr:y>
    </cdr:from>
    <cdr:to>
      <cdr:x>0.40195</cdr:x>
      <cdr:y>0.16758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4040" y="380978"/>
          <a:ext cx="638175" cy="20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900"/>
            <a:t>$11.55</a:t>
          </a:r>
        </a:p>
      </cdr:txBody>
    </cdr:sp>
  </cdr:relSizeAnchor>
  <cdr:relSizeAnchor xmlns:cdr="http://schemas.openxmlformats.org/drawingml/2006/chartDrawing">
    <cdr:from>
      <cdr:x>0.37115</cdr:x>
      <cdr:y>0.11814</cdr:y>
    </cdr:from>
    <cdr:to>
      <cdr:x>0.47326</cdr:x>
      <cdr:y>0.1566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81234" y="409588"/>
          <a:ext cx="600093" cy="133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900"/>
            <a:t>$11.77</a:t>
          </a:r>
        </a:p>
      </cdr:txBody>
    </cdr:sp>
  </cdr:relSizeAnchor>
  <cdr:relSizeAnchor xmlns:cdr="http://schemas.openxmlformats.org/drawingml/2006/chartDrawing">
    <cdr:from>
      <cdr:x>0.45381</cdr:x>
      <cdr:y>0.10989</cdr:y>
    </cdr:from>
    <cdr:to>
      <cdr:x>0.54133</cdr:x>
      <cdr:y>0.15659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67012" y="381003"/>
          <a:ext cx="514348" cy="161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900"/>
            <a:t>$11.71</a:t>
          </a:r>
        </a:p>
      </cdr:txBody>
    </cdr:sp>
  </cdr:relSizeAnchor>
  <cdr:relSizeAnchor xmlns:cdr="http://schemas.openxmlformats.org/drawingml/2006/chartDrawing">
    <cdr:from>
      <cdr:x>0.60453</cdr:x>
      <cdr:y>0.11264</cdr:y>
    </cdr:from>
    <cdr:to>
      <cdr:x>0.69367</cdr:x>
      <cdr:y>0.16759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52793" y="390519"/>
          <a:ext cx="523869" cy="190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900"/>
            <a:t>$11.70</a:t>
          </a:r>
        </a:p>
      </cdr:txBody>
    </cdr:sp>
  </cdr:relSizeAnchor>
  <cdr:relSizeAnchor xmlns:cdr="http://schemas.openxmlformats.org/drawingml/2006/chartDrawing">
    <cdr:from>
      <cdr:x>0.68395</cdr:x>
      <cdr:y>0.10989</cdr:y>
    </cdr:from>
    <cdr:to>
      <cdr:x>0.77796</cdr:x>
      <cdr:y>0.1511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019525" y="380997"/>
          <a:ext cx="552490" cy="142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900"/>
            <a:t>$11.70</a:t>
          </a:r>
        </a:p>
      </cdr:txBody>
    </cdr:sp>
  </cdr:relSizeAnchor>
  <cdr:relSizeAnchor xmlns:cdr="http://schemas.openxmlformats.org/drawingml/2006/chartDrawing">
    <cdr:from>
      <cdr:x>0.74229</cdr:x>
      <cdr:y>0.07692</cdr:y>
    </cdr:from>
    <cdr:to>
      <cdr:x>0.83792</cdr:x>
      <cdr:y>0.13461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362395" y="266687"/>
          <a:ext cx="562011" cy="20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900"/>
            <a:t>$12.30</a:t>
          </a:r>
        </a:p>
      </cdr:txBody>
    </cdr:sp>
  </cdr:relSizeAnchor>
  <cdr:relSizeAnchor xmlns:cdr="http://schemas.openxmlformats.org/drawingml/2006/chartDrawing">
    <cdr:from>
      <cdr:x>0.6872</cdr:x>
      <cdr:y>0</cdr:y>
    </cdr:from>
    <cdr:to>
      <cdr:x>0.84279</cdr:x>
      <cdr:y>0.26374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03860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0.5316</cdr:x>
      <cdr:y>0.09341</cdr:y>
    </cdr:from>
    <cdr:to>
      <cdr:x>0.62075</cdr:x>
      <cdr:y>0.15385</cdr:y>
    </cdr:to>
    <cdr:sp macro="" textlink="">
      <cdr:nvSpPr>
        <cdr:cNvPr id="11" name="TextBox 10"/>
        <cdr:cNvSpPr txBox="1"/>
      </cdr:nvSpPr>
      <cdr:spPr>
        <a:xfrm xmlns:a="http://schemas.openxmlformats.org/drawingml/2006/main" flipH="1">
          <a:off x="3124174" y="323865"/>
          <a:ext cx="523927" cy="209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/>
            <a:t>$11.70</a:t>
          </a:r>
        </a:p>
      </cdr:txBody>
    </cdr:sp>
  </cdr:relSizeAnchor>
  <cdr:relSizeAnchor xmlns:cdr="http://schemas.openxmlformats.org/drawingml/2006/chartDrawing">
    <cdr:from>
      <cdr:x>0.89195</cdr:x>
      <cdr:y>0.11081</cdr:y>
    </cdr:from>
    <cdr:to>
      <cdr:x>0.98758</cdr:x>
      <cdr:y>0.1685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F3F2814F-F2FA-4E1F-8EA1-FC00D6343FF2}"/>
            </a:ext>
          </a:extLst>
        </cdr:cNvPr>
        <cdr:cNvSpPr txBox="1"/>
      </cdr:nvSpPr>
      <cdr:spPr>
        <a:xfrm xmlns:a="http://schemas.openxmlformats.org/drawingml/2006/main">
          <a:off x="5241925" y="384175"/>
          <a:ext cx="562011" cy="20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$11.35</a:t>
          </a:r>
        </a:p>
      </cdr:txBody>
    </cdr:sp>
  </cdr:relSizeAnchor>
  <cdr:relSizeAnchor xmlns:cdr="http://schemas.openxmlformats.org/drawingml/2006/chartDrawing">
    <cdr:from>
      <cdr:x>0.8174</cdr:x>
      <cdr:y>0.07234</cdr:y>
    </cdr:from>
    <cdr:to>
      <cdr:x>0.91303</cdr:x>
      <cdr:y>0.13003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F3F2814F-F2FA-4E1F-8EA1-FC00D6343FF2}"/>
            </a:ext>
          </a:extLst>
        </cdr:cNvPr>
        <cdr:cNvSpPr txBox="1"/>
      </cdr:nvSpPr>
      <cdr:spPr>
        <a:xfrm xmlns:a="http://schemas.openxmlformats.org/drawingml/2006/main">
          <a:off x="4803775" y="250825"/>
          <a:ext cx="562011" cy="20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$12.29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0.11563</cdr:x>
      <cdr:y>0.22917</cdr:y>
    </cdr:from>
    <cdr:to>
      <cdr:x>1</cdr:x>
      <cdr:y>0.83333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28638" y="628650"/>
          <a:ext cx="4043362" cy="165735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>
            <a:alpha val="15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0.11631</cdr:x>
      <cdr:y>0.40909</cdr:y>
    </cdr:from>
    <cdr:to>
      <cdr:x>0.99949</cdr:x>
      <cdr:y>0.5322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28638" y="1122218"/>
          <a:ext cx="4014216" cy="33770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3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0.83333</cdr:x>
      <cdr:y>0.14583</cdr:y>
    </cdr:from>
    <cdr:to>
      <cdr:x>0.95625</cdr:x>
      <cdr:y>0.24306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9985" y="400050"/>
          <a:ext cx="561990" cy="266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80.4%</a:t>
          </a:r>
        </a:p>
      </cdr:txBody>
    </cdr:sp>
  </cdr:relSizeAnchor>
  <cdr:relSizeAnchor xmlns:cdr="http://schemas.openxmlformats.org/drawingml/2006/chartDrawing">
    <cdr:from>
      <cdr:x>0.08333</cdr:x>
      <cdr:y>0.11458</cdr:y>
    </cdr:from>
    <cdr:to>
      <cdr:x>0.20625</cdr:x>
      <cdr:y>0.22569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000" y="314328"/>
          <a:ext cx="561990" cy="304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91.5%</a:t>
          </a:r>
        </a:p>
      </cdr:txBody>
    </cdr:sp>
  </cdr:relSizeAnchor>
  <cdr:relSizeAnchor xmlns:cdr="http://schemas.openxmlformats.org/drawingml/2006/chartDrawing">
    <cdr:from>
      <cdr:x>0.24584</cdr:x>
      <cdr:y>0.13888</cdr:y>
    </cdr:from>
    <cdr:to>
      <cdr:x>0.39375</cdr:x>
      <cdr:y>0.23263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23980" y="380988"/>
          <a:ext cx="67624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91.5%</a:t>
          </a:r>
        </a:p>
      </cdr:txBody>
    </cdr:sp>
  </cdr:relSizeAnchor>
  <cdr:relSizeAnchor xmlns:cdr="http://schemas.openxmlformats.org/drawingml/2006/chartDrawing">
    <cdr:from>
      <cdr:x>0.39583</cdr:x>
      <cdr:y>0.1389</cdr:y>
    </cdr:from>
    <cdr:to>
      <cdr:x>0.59583</cdr:x>
      <cdr:y>0.23959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9720" y="381030"/>
          <a:ext cx="914400" cy="276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82.8%</a:t>
          </a:r>
        </a:p>
      </cdr:txBody>
    </cdr:sp>
  </cdr:relSizeAnchor>
  <cdr:relSizeAnchor xmlns:cdr="http://schemas.openxmlformats.org/drawingml/2006/chartDrawing">
    <cdr:from>
      <cdr:x>0.53958</cdr:x>
      <cdr:y>0.13889</cdr:y>
    </cdr:from>
    <cdr:to>
      <cdr:x>0.66458</cdr:x>
      <cdr:y>0.23264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66975" y="381012"/>
          <a:ext cx="5715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83.9%</a:t>
          </a:r>
        </a:p>
      </cdr:txBody>
    </cdr:sp>
  </cdr:relSizeAnchor>
  <cdr:relSizeAnchor xmlns:cdr="http://schemas.openxmlformats.org/drawingml/2006/chartDrawing">
    <cdr:from>
      <cdr:x>0.6875</cdr:x>
      <cdr:y>0.14583</cdr:y>
    </cdr:from>
    <cdr:to>
      <cdr:x>0.8</cdr:x>
      <cdr:y>0.23611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43265" y="400053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74.7%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0.83022</cdr:x>
      <cdr:y>0.16667</cdr:y>
    </cdr:from>
    <cdr:to>
      <cdr:x>0.94897</cdr:x>
      <cdr:y>0.24653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5751" y="457197"/>
          <a:ext cx="542925" cy="219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/>
            <a:t>75.4%</a:t>
          </a:r>
        </a:p>
      </cdr:txBody>
    </cdr:sp>
  </cdr:relSizeAnchor>
  <cdr:relSizeAnchor xmlns:cdr="http://schemas.openxmlformats.org/drawingml/2006/chartDrawing">
    <cdr:from>
      <cdr:x>0.09271</cdr:x>
      <cdr:y>0.16319</cdr:y>
    </cdr:from>
    <cdr:to>
      <cdr:x>0.21979</cdr:x>
      <cdr:y>0.26736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3885" y="447666"/>
          <a:ext cx="581010" cy="28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/>
            <a:t>86.2%</a:t>
          </a:r>
        </a:p>
      </cdr:txBody>
    </cdr:sp>
  </cdr:relSizeAnchor>
  <cdr:relSizeAnchor xmlns:cdr="http://schemas.openxmlformats.org/drawingml/2006/chartDrawing">
    <cdr:from>
      <cdr:x>0.24271</cdr:x>
      <cdr:y>0.15624</cdr:y>
    </cdr:from>
    <cdr:to>
      <cdr:x>0.36563</cdr:x>
      <cdr:y>0.24305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09685" y="428607"/>
          <a:ext cx="561991" cy="238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87.0%</a:t>
          </a:r>
        </a:p>
      </cdr:txBody>
    </cdr:sp>
  </cdr:relSizeAnchor>
  <cdr:relSizeAnchor xmlns:cdr="http://schemas.openxmlformats.org/drawingml/2006/chartDrawing">
    <cdr:from>
      <cdr:x>0.39688</cdr:x>
      <cdr:y>0.15973</cdr:y>
    </cdr:from>
    <cdr:to>
      <cdr:x>0.51563</cdr:x>
      <cdr:y>0.24653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14520" y="438168"/>
          <a:ext cx="542925" cy="238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86.1%</a:t>
          </a:r>
        </a:p>
      </cdr:txBody>
    </cdr:sp>
  </cdr:relSizeAnchor>
  <cdr:relSizeAnchor xmlns:cdr="http://schemas.openxmlformats.org/drawingml/2006/chartDrawing">
    <cdr:from>
      <cdr:x>0.5448</cdr:x>
      <cdr:y>0.17708</cdr:y>
    </cdr:from>
    <cdr:to>
      <cdr:x>0.67605</cdr:x>
      <cdr:y>0.27777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90810" y="485775"/>
          <a:ext cx="600075" cy="276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87.5%</a:t>
          </a:r>
        </a:p>
      </cdr:txBody>
    </cdr:sp>
  </cdr:relSizeAnchor>
  <cdr:relSizeAnchor xmlns:cdr="http://schemas.openxmlformats.org/drawingml/2006/chartDrawing">
    <cdr:from>
      <cdr:x>0.69063</cdr:x>
      <cdr:y>0.17361</cdr:y>
    </cdr:from>
    <cdr:to>
      <cdr:x>0.80521</cdr:x>
      <cdr:y>0.27083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57545" y="476244"/>
          <a:ext cx="523860" cy="266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92.4%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CA8-0611-4820-B2DE-18B3CAB68F7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0A6390A-E54F-4DEC-8400-19DECF170F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53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CA8-0611-4820-B2DE-18B3CAB68F7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390A-E54F-4DEC-8400-19DECF170FC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35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CA8-0611-4820-B2DE-18B3CAB68F7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390A-E54F-4DEC-8400-19DECF170F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6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CA8-0611-4820-B2DE-18B3CAB68F7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390A-E54F-4DEC-8400-19DECF170FC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03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CA8-0611-4820-B2DE-18B3CAB68F7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390A-E54F-4DEC-8400-19DECF170F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51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CA8-0611-4820-B2DE-18B3CAB68F7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390A-E54F-4DEC-8400-19DECF170FC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0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CA8-0611-4820-B2DE-18B3CAB68F7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390A-E54F-4DEC-8400-19DECF170FC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96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CA8-0611-4820-B2DE-18B3CAB68F7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390A-E54F-4DEC-8400-19DECF170FC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4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CA8-0611-4820-B2DE-18B3CAB68F7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390A-E54F-4DEC-8400-19DECF17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9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5CA8-0611-4820-B2DE-18B3CAB68F7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390A-E54F-4DEC-8400-19DECF170FC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84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5DB5CA8-0611-4820-B2DE-18B3CAB68F7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390A-E54F-4DEC-8400-19DECF170FC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1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B5CA8-0611-4820-B2DE-18B3CAB68F7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0A6390A-E54F-4DEC-8400-19DECF170FC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31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District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Annual report</a:t>
            </a:r>
            <a:endParaRPr lang="en-US" sz="5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Harlan community school district information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March 27, 2023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7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9788" y="81788"/>
            <a:ext cx="10515600" cy="1141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STUDENT PERFORMANCE DATA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3850" y="6247190"/>
            <a:ext cx="9004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Due to the Covid-19 closure the ISASP test was no administered in the 2019-2020 school year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098041"/>
              </p:ext>
            </p:extLst>
          </p:nvPr>
        </p:nvGraphicFramePr>
        <p:xfrm>
          <a:off x="515389" y="1338349"/>
          <a:ext cx="10748356" cy="483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776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9788" y="81788"/>
            <a:ext cx="10515600" cy="1141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STUDENT PERFORMANCE DATA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Science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8450" y="6299852"/>
            <a:ext cx="9055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Due to the Covid-19 closure the ISASP test was no administered in the 2019-2020 school year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222022"/>
              </p:ext>
            </p:extLst>
          </p:nvPr>
        </p:nvGraphicFramePr>
        <p:xfrm>
          <a:off x="2003368" y="1392544"/>
          <a:ext cx="7631083" cy="473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4848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9788" y="210578"/>
            <a:ext cx="10515600" cy="575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GRADUATION RATE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848391"/>
              </p:ext>
            </p:extLst>
          </p:nvPr>
        </p:nvGraphicFramePr>
        <p:xfrm>
          <a:off x="771787" y="931178"/>
          <a:ext cx="10117123" cy="5159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443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9788" y="81788"/>
            <a:ext cx="10515600" cy="1141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ACT COMPOSITE </a:t>
            </a:r>
          </a:p>
          <a:p>
            <a:pPr algn="ctr"/>
            <a:r>
              <a:rPr lang="en-US" sz="4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SCORE COMPARISON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06062" y="270456"/>
            <a:ext cx="2962141" cy="6310647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2429" y="2061068"/>
            <a:ext cx="2176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2021-2022, </a:t>
            </a:r>
          </a:p>
          <a:p>
            <a:pPr algn="ctr"/>
            <a:r>
              <a:rPr lang="en-US" b="1" dirty="0"/>
              <a:t> 133 students</a:t>
            </a:r>
            <a:r>
              <a:rPr lang="en-US" dirty="0"/>
              <a:t> participated in concurrent enrollment courses earning </a:t>
            </a:r>
          </a:p>
          <a:p>
            <a:pPr algn="ctr"/>
            <a:r>
              <a:rPr lang="en-US" b="1" dirty="0"/>
              <a:t>62 credits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in 1,762</a:t>
            </a:r>
            <a:r>
              <a:rPr lang="en-US" b="1" dirty="0"/>
              <a:t> courses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90186"/>
              </p:ext>
            </p:extLst>
          </p:nvPr>
        </p:nvGraphicFramePr>
        <p:xfrm>
          <a:off x="3633787" y="1308683"/>
          <a:ext cx="8352151" cy="4597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469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134667"/>
            <a:ext cx="6245282" cy="1289185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Enrollment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Trends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568" y="1782307"/>
            <a:ext cx="512063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What is BEDS Enrollment?</a:t>
            </a:r>
          </a:p>
          <a:p>
            <a:r>
              <a:rPr lang="en-US" sz="1600" dirty="0"/>
              <a:t>All students served by HCSD; includes the net difference in Open Enrolled In Students vs. Open Enrolled Out Students.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171289"/>
              </p:ext>
            </p:extLst>
          </p:nvPr>
        </p:nvGraphicFramePr>
        <p:xfrm>
          <a:off x="128631" y="3120704"/>
          <a:ext cx="7387905" cy="306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515691"/>
              </p:ext>
            </p:extLst>
          </p:nvPr>
        </p:nvGraphicFramePr>
        <p:xfrm>
          <a:off x="6095999" y="95959"/>
          <a:ext cx="5967369" cy="337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302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0163"/>
            <a:ext cx="12192000" cy="574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Enrollment</a:t>
            </a:r>
            <a:r>
              <a:rPr lang="en-US" sz="4200">
                <a:solidFill>
                  <a:srgbClr val="FF0000"/>
                </a:solidFill>
              </a:rPr>
              <a:t> </a:t>
            </a:r>
            <a:r>
              <a:rPr lang="en-US" sz="4200" b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Trends</a:t>
            </a:r>
            <a:endParaRPr lang="en-US" sz="4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6961" y="913230"/>
            <a:ext cx="4217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Free or Reduced:</a:t>
            </a:r>
          </a:p>
          <a:p>
            <a:r>
              <a:rPr lang="en-US" dirty="0"/>
              <a:t>Despite declining enrollment, the free and reduced percentage has increased.</a:t>
            </a:r>
          </a:p>
          <a:p>
            <a:endParaRPr lang="en-US" dirty="0"/>
          </a:p>
          <a:p>
            <a:r>
              <a:rPr lang="en-US" b="1" dirty="0"/>
              <a:t>Special Education:</a:t>
            </a:r>
          </a:p>
          <a:p>
            <a:r>
              <a:rPr lang="en-US" dirty="0"/>
              <a:t>Despite declining enrollment, the Special Education population has remained consistent.</a:t>
            </a:r>
          </a:p>
        </p:txBody>
      </p:sp>
      <p:sp>
        <p:nvSpPr>
          <p:cNvPr id="8" name="Explosion 1 7"/>
          <p:cNvSpPr/>
          <p:nvPr/>
        </p:nvSpPr>
        <p:spPr>
          <a:xfrm>
            <a:off x="914926" y="3866993"/>
            <a:ext cx="4610666" cy="292608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6732" y="4682850"/>
            <a:ext cx="3213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2.5%</a:t>
            </a:r>
            <a:r>
              <a:rPr lang="en-US" dirty="0"/>
              <a:t> of all PK-12 students enrolled were served by English Language Learners (ELL) courses in 2021-2022.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253584"/>
              </p:ext>
            </p:extLst>
          </p:nvPr>
        </p:nvGraphicFramePr>
        <p:xfrm>
          <a:off x="155644" y="604838"/>
          <a:ext cx="6073488" cy="324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254561"/>
              </p:ext>
            </p:extLst>
          </p:nvPr>
        </p:nvGraphicFramePr>
        <p:xfrm>
          <a:off x="6217398" y="3154261"/>
          <a:ext cx="5818958" cy="2993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037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9788" y="30272"/>
            <a:ext cx="10515600" cy="575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TAX RATE HISTORY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5820" y="1160638"/>
            <a:ext cx="2575774" cy="4770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What is Tax Rate?</a:t>
            </a:r>
          </a:p>
          <a:p>
            <a:r>
              <a:rPr lang="en-US" sz="1600" dirty="0"/>
              <a:t>Determines how much a property owner in the school district will pay in property taxes for school district needs.  This is not the overall tax rate charged to property owners.</a:t>
            </a:r>
          </a:p>
          <a:p>
            <a:endParaRPr lang="en-US" sz="1600" dirty="0"/>
          </a:p>
          <a:p>
            <a:r>
              <a:rPr lang="en-US" sz="1600" b="1" dirty="0"/>
              <a:t>What are the levied dollars used for?</a:t>
            </a:r>
          </a:p>
          <a:p>
            <a:r>
              <a:rPr lang="en-US" sz="1600" b="1" dirty="0"/>
              <a:t>PPEL:</a:t>
            </a:r>
            <a:r>
              <a:rPr lang="en-US" sz="1600" dirty="0"/>
              <a:t> Maintenance, Bus &amp; Car purchases, Technology</a:t>
            </a:r>
          </a:p>
          <a:p>
            <a:r>
              <a:rPr lang="en-US" sz="1600" b="1" dirty="0"/>
              <a:t>Management:</a:t>
            </a:r>
            <a:r>
              <a:rPr lang="en-US" sz="1600" dirty="0"/>
              <a:t> District Property Insurance, Early Retiree Benefits, Worker’s Compensation</a:t>
            </a:r>
          </a:p>
          <a:p>
            <a:r>
              <a:rPr lang="en-US" sz="1600" b="1" dirty="0"/>
              <a:t>General:</a:t>
            </a:r>
            <a:r>
              <a:rPr lang="en-US" sz="1600" dirty="0"/>
              <a:t> Salaries &amp; Benefits, etc.</a:t>
            </a:r>
            <a:endParaRPr lang="en-US" sz="1600" b="1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954826"/>
              </p:ext>
            </p:extLst>
          </p:nvPr>
        </p:nvGraphicFramePr>
        <p:xfrm>
          <a:off x="240406" y="747942"/>
          <a:ext cx="8972856" cy="559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91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88117" y="532550"/>
            <a:ext cx="8246528" cy="575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SOLVENCY RATIO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36417" y="1496056"/>
            <a:ext cx="391517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Why is Solvency Ratio important?</a:t>
            </a:r>
          </a:p>
          <a:p>
            <a:r>
              <a:rPr lang="en-US" dirty="0"/>
              <a:t>Shows whether the district has funds available to pay for necessary expenses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83736" y="2660610"/>
            <a:ext cx="10767858" cy="2761488"/>
            <a:chOff x="1299647" y="3098491"/>
            <a:chExt cx="10767858" cy="2761488"/>
          </a:xfrm>
        </p:grpSpPr>
        <p:sp>
          <p:nvSpPr>
            <p:cNvPr id="11" name="Rectangle 10"/>
            <p:cNvSpPr/>
            <p:nvPr/>
          </p:nvSpPr>
          <p:spPr>
            <a:xfrm>
              <a:off x="1299647" y="3098491"/>
              <a:ext cx="10767858" cy="27614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28518" y="3098491"/>
              <a:ext cx="1638986" cy="2761488"/>
            </a:xfrm>
            <a:prstGeom prst="rect">
              <a:avLst/>
            </a:prstGeom>
            <a:solidFill>
              <a:srgbClr val="00B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Iowa Association of School Boards (IA-SB) recommends a Solvency Ratio between 5%-15%.</a:t>
              </a:r>
            </a:p>
            <a:p>
              <a:pPr algn="r"/>
              <a:endParaRPr lang="en-US" sz="1400" dirty="0">
                <a:solidFill>
                  <a:schemeClr val="tx1"/>
                </a:solidFill>
              </a:endParaRPr>
            </a:p>
            <a:p>
              <a:pPr algn="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40921" y="3915358"/>
              <a:ext cx="2533858" cy="561392"/>
            </a:xfrm>
            <a:prstGeom prst="rect">
              <a:avLst/>
            </a:prstGeom>
            <a:solidFill>
              <a:srgbClr val="5B9BD5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HCSD Board of Education has a Solvency Ratio goal of 10%-12%.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46909" y="3098491"/>
              <a:ext cx="2481609" cy="2761488"/>
            </a:xfrm>
            <a:prstGeom prst="rect">
              <a:avLst/>
            </a:prstGeom>
            <a:solidFill>
              <a:srgbClr val="00B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534645" y="540916"/>
            <a:ext cx="29187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What is Solvency Ratio?</a:t>
            </a:r>
          </a:p>
          <a:p>
            <a:r>
              <a:rPr lang="en-US" dirty="0"/>
              <a:t>Measurement of the district’s liquidity at fiscal year-end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350235"/>
              </p:ext>
            </p:extLst>
          </p:nvPr>
        </p:nvGraphicFramePr>
        <p:xfrm>
          <a:off x="288117" y="1634248"/>
          <a:ext cx="7533899" cy="451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450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839788" y="146183"/>
            <a:ext cx="10515600" cy="969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GENERAL FUND:</a:t>
            </a:r>
          </a:p>
          <a:p>
            <a:pPr algn="ctr"/>
            <a:r>
              <a:rPr lang="en-US" sz="4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HOW IS MONEY SPENT?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569868"/>
              </p:ext>
            </p:extLst>
          </p:nvPr>
        </p:nvGraphicFramePr>
        <p:xfrm>
          <a:off x="2109566" y="1131287"/>
          <a:ext cx="7976044" cy="572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225202"/>
              </p:ext>
            </p:extLst>
          </p:nvPr>
        </p:nvGraphicFramePr>
        <p:xfrm>
          <a:off x="1955309" y="1131287"/>
          <a:ext cx="8048626" cy="549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227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9788" y="171941"/>
            <a:ext cx="10515600" cy="1029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GENERAL FUND:</a:t>
            </a:r>
          </a:p>
          <a:p>
            <a:pPr algn="ctr"/>
            <a:r>
              <a:rPr lang="en-US" sz="4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HOW IS MONEY RECEIVED?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6272" y="2731235"/>
            <a:ext cx="370911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Examples of Funding Sources</a:t>
            </a:r>
          </a:p>
          <a:p>
            <a:r>
              <a:rPr lang="en-US" b="1" dirty="0"/>
              <a:t>State:</a:t>
            </a:r>
            <a:r>
              <a:rPr lang="en-US" dirty="0"/>
              <a:t> Funds received from the State based on legislation</a:t>
            </a:r>
          </a:p>
          <a:p>
            <a:r>
              <a:rPr lang="en-US" b="1" dirty="0"/>
              <a:t>Local:</a:t>
            </a:r>
            <a:r>
              <a:rPr lang="en-US" dirty="0"/>
              <a:t> Property Taxes (73.05%), Income Surtax (9.13%), etc.</a:t>
            </a:r>
          </a:p>
          <a:p>
            <a:r>
              <a:rPr lang="en-US" b="1" dirty="0"/>
              <a:t>Federal: </a:t>
            </a:r>
            <a:r>
              <a:rPr lang="en-US" dirty="0"/>
              <a:t>Title I &amp; Other Federal Programs and Grants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627217"/>
              </p:ext>
            </p:extLst>
          </p:nvPr>
        </p:nvGraphicFramePr>
        <p:xfrm>
          <a:off x="0" y="1384300"/>
          <a:ext cx="8212137" cy="5632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966666"/>
              </p:ext>
            </p:extLst>
          </p:nvPr>
        </p:nvGraphicFramePr>
        <p:xfrm>
          <a:off x="262731" y="1472392"/>
          <a:ext cx="768667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636386"/>
              </p:ext>
            </p:extLst>
          </p:nvPr>
        </p:nvGraphicFramePr>
        <p:xfrm>
          <a:off x="111165" y="1384300"/>
          <a:ext cx="768667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227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210578"/>
            <a:ext cx="12192000" cy="1257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EXTRA-CURRICULAR </a:t>
            </a:r>
          </a:p>
          <a:p>
            <a:pPr algn="ctr"/>
            <a:r>
              <a:rPr lang="en-US" sz="4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PARTICIPATION RATES</a:t>
            </a:r>
          </a:p>
        </p:txBody>
      </p:sp>
      <p:sp>
        <p:nvSpPr>
          <p:cNvPr id="4" name="Oval Callout 3"/>
          <p:cNvSpPr/>
          <p:nvPr/>
        </p:nvSpPr>
        <p:spPr>
          <a:xfrm rot="10800000">
            <a:off x="365759" y="5173861"/>
            <a:ext cx="3124416" cy="1510271"/>
          </a:xfrm>
          <a:prstGeom prst="wedgeEllipseCallo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7769" y="5400563"/>
            <a:ext cx="2579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HCHS offered 44 clubs, sports, activities, &amp; co-curricular activities in 2021-2022</a:t>
            </a:r>
          </a:p>
        </p:txBody>
      </p:sp>
      <p:sp>
        <p:nvSpPr>
          <p:cNvPr id="5" name="Oval Callout 4"/>
          <p:cNvSpPr/>
          <p:nvPr/>
        </p:nvSpPr>
        <p:spPr>
          <a:xfrm flipV="1">
            <a:off x="7366714" y="5173860"/>
            <a:ext cx="3425781" cy="1510271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01567" y="5400091"/>
            <a:ext cx="2756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HCMS offered 28 clubs, sports, activities, &amp; co-curricular activities in 2021-2022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121831"/>
              </p:ext>
            </p:extLst>
          </p:nvPr>
        </p:nvGraphicFramePr>
        <p:xfrm>
          <a:off x="6096000" y="1578853"/>
          <a:ext cx="5715699" cy="351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868680"/>
              </p:ext>
            </p:extLst>
          </p:nvPr>
        </p:nvGraphicFramePr>
        <p:xfrm>
          <a:off x="93676" y="1578853"/>
          <a:ext cx="5585671" cy="351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013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9788" y="81788"/>
            <a:ext cx="10515600" cy="1141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STUDENT PERFORMANCE DATA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English/Language Arts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3850" y="6248400"/>
            <a:ext cx="9004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Due to the Covid-19 closure the ISASP test was no administered in the 2019-2020 school year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942556"/>
              </p:ext>
            </p:extLst>
          </p:nvPr>
        </p:nvGraphicFramePr>
        <p:xfrm>
          <a:off x="290945" y="1313411"/>
          <a:ext cx="11405062" cy="482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719557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1572</TotalTime>
  <Words>608</Words>
  <Application>Microsoft Office PowerPoint</Application>
  <PresentationFormat>Widescreen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Gallery</vt:lpstr>
      <vt:lpstr>District  Annual report</vt:lpstr>
      <vt:lpstr>Enrollment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Harlan Community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Mallory Meyer</dc:creator>
  <cp:lastModifiedBy>Ashley Darling</cp:lastModifiedBy>
  <cp:revision>104</cp:revision>
  <cp:lastPrinted>2023-03-28T18:03:20Z</cp:lastPrinted>
  <dcterms:created xsi:type="dcterms:W3CDTF">2020-02-14T14:55:52Z</dcterms:created>
  <dcterms:modified xsi:type="dcterms:W3CDTF">2023-03-28T21:08:16Z</dcterms:modified>
</cp:coreProperties>
</file>